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5" r:id="rId5"/>
    <p:sldMasterId id="2147483698" r:id="rId6"/>
    <p:sldMasterId id="2147483710" r:id="rId7"/>
  </p:sldMasterIdLst>
  <p:notesMasterIdLst>
    <p:notesMasterId r:id="rId12"/>
  </p:notesMasterIdLst>
  <p:sldIdLst>
    <p:sldId id="10050153" r:id="rId8"/>
    <p:sldId id="260" r:id="rId9"/>
    <p:sldId id="10050121" r:id="rId10"/>
    <p:sldId id="10050150" r:id="rId11"/>
    <p:sldId id="259" r:id="rId13"/>
    <p:sldId id="10050161" r:id="rId14"/>
    <p:sldId id="10050147" r:id="rId15"/>
    <p:sldId id="10050154" r:id="rId16"/>
    <p:sldId id="10050155" r:id="rId17"/>
    <p:sldId id="10050156" r:id="rId18"/>
    <p:sldId id="10050157" r:id="rId19"/>
    <p:sldId id="10050158" r:id="rId20"/>
    <p:sldId id="10050159" r:id="rId21"/>
    <p:sldId id="100501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2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3A6C-9AC3-47F7-BA1B-021BEFCA1157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70532-CFCA-4DCC-B605-DCB63771CBC5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4A068-17C9-47ED-B695-7804E01BDF53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4655B-C053-4B2C-BB6E-71AA31D622C3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707E3-4998-4F9B-A1CC-115C016C22E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69317-F835-4CD1-B212-EE720ED683B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9E14B-AB79-4B6A-8569-8A7F169E78D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E66CC-98B4-4CAC-ABAD-5C442D1312D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A664F-1621-459D-974B-1D23F495F2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8AC29-1318-48FC-AF61-16677EF46B9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AACB3-891A-40DE-8511-57A9103798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D24B2-E160-40E8-A9B5-07DBDE38D1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DDD11-D194-4464-8434-41ED7695026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E49A-DCCE-449A-8077-93833CCD9F3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9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microsoft.com/office/2007/relationships/hdphoto" Target="../media/image23.wdp"/><Relationship Id="rId3" Type="http://schemas.openxmlformats.org/officeDocument/2006/relationships/image" Target="../media/image22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9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7.xml"/><Relationship Id="rId4" Type="http://schemas.microsoft.com/office/2007/relationships/hdphoto" Target="../media/image25.wdp"/><Relationship Id="rId3" Type="http://schemas.openxmlformats.org/officeDocument/2006/relationships/image" Target="../media/image2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8.xml"/><Relationship Id="rId4" Type="http://schemas.microsoft.com/office/2007/relationships/hdphoto" Target="../media/image27.wdp"/><Relationship Id="rId3" Type="http://schemas.openxmlformats.org/officeDocument/2006/relationships/image" Target="../media/image26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9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4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6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9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7.xml"/><Relationship Id="rId4" Type="http://schemas.microsoft.com/office/2007/relationships/hdphoto" Target="../media/image15.wdp"/><Relationship Id="rId3" Type="http://schemas.openxmlformats.org/officeDocument/2006/relationships/image" Target="../media/image14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microsoft.com/office/2007/relationships/hdphoto" Target="../media/image21.wdp"/><Relationship Id="rId7" Type="http://schemas.openxmlformats.org/officeDocument/2006/relationships/image" Target="../media/image20.png"/><Relationship Id="rId6" Type="http://schemas.microsoft.com/office/2007/relationships/hdphoto" Target="../media/image19.wdp"/><Relationship Id="rId5" Type="http://schemas.openxmlformats.org/officeDocument/2006/relationships/image" Target="../media/image18.png"/><Relationship Id="rId4" Type="http://schemas.microsoft.com/office/2007/relationships/hdphoto" Target="../media/image17.wdp"/><Relationship Id="rId3" Type="http://schemas.openxmlformats.org/officeDocument/2006/relationships/image" Target="../media/image16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1" y="0"/>
            <a:ext cx="12191999" cy="7016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696" y="5385924"/>
            <a:ext cx="11496303" cy="692497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/>
          <a:p>
            <a:pPr>
              <a:lnSpc>
                <a:spcPts val="4555"/>
              </a:lnSpc>
              <a:spcBef>
                <a:spcPct val="0"/>
              </a:spcBef>
              <a:defRPr/>
            </a:pPr>
            <a:r>
              <a:rPr lang="en-US" sz="4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Step-by-Step Approach to Starting an MSME</a:t>
            </a:r>
            <a:endParaRPr lang="en-US" sz="4500" b="1" dirty="0">
              <a:solidFill>
                <a:schemeClr val="tx1">
                  <a:lumMod val="75000"/>
                  <a:lumOff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6" name="Picture 5" descr="A blue and white watercolor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12188849" cy="4288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617974" y="418129"/>
            <a:ext cx="10970646" cy="1157288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5"/>
              </a:lnSpc>
            </a:pPr>
            <a:r>
              <a:rPr lang="en-US" sz="3665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Construction of Building</a:t>
            </a:r>
            <a:endParaRPr lang="en-US" sz="3665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245" y="3674840"/>
            <a:ext cx="3703019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Understand the process of selecting an architect and obtaining an estimate for construction costs for loan applications.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43423" y="3664679"/>
            <a:ext cx="3548484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Examine the financial implications of building construction and loan disbursement requirements.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0245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Architect Selection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58738" y="3664679"/>
            <a:ext cx="3825661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Consider appropriate plant layout and design in relation to the type of industry and production needs.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pic>
        <p:nvPicPr>
          <p:cNvPr id="53" name="Picture 52" descr="A black background with a black square&#10;&#10;Description automatically generated with medium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85" y="6123008"/>
            <a:ext cx="12292301" cy="5425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33264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Financial Planning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03004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Plant Layout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617973" y="418129"/>
            <a:ext cx="10961318" cy="1157288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/>
          <a:p>
            <a:pPr>
              <a:lnSpc>
                <a:spcPts val="4555"/>
              </a:lnSpc>
            </a:pPr>
            <a:r>
              <a:rPr lang="en-US" sz="3665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Getting the Utility Connections</a:t>
            </a:r>
            <a:endParaRPr lang="en-US" sz="3665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Text 5"/>
          <p:cNvSpPr/>
          <p:nvPr/>
        </p:nvSpPr>
        <p:spPr>
          <a:xfrm>
            <a:off x="940691" y="2346028"/>
            <a:ext cx="5453608" cy="1184672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/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Navigate the application process for power connections, load sanctions, and power supply augmentation options.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52533" y="3955536"/>
            <a:ext cx="5589442" cy="1184672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/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Understand the procedures for obtaining water connections and the possibility of supply augmentation for the MSME unit.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12" name="Text 5"/>
          <p:cNvSpPr/>
          <p:nvPr/>
        </p:nvSpPr>
        <p:spPr>
          <a:xfrm>
            <a:off x="1938662" y="5554605"/>
            <a:ext cx="5650610" cy="1184672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/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Consider alternatives such as captive power generation in areas with power shortages.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34" name="Text 3"/>
          <p:cNvSpPr/>
          <p:nvPr/>
        </p:nvSpPr>
        <p:spPr>
          <a:xfrm>
            <a:off x="938207" y="1832786"/>
            <a:ext cx="6946233" cy="431961"/>
          </a:xfrm>
          <a:prstGeom prst="rect">
            <a:avLst/>
          </a:prstGeom>
          <a:noFill/>
        </p:spPr>
        <p:txBody>
          <a:bodyPr wrap="none" lIns="76200" tIns="38100" rIns="76200" bIns="38100" rtlCol="0" anchor="t"/>
          <a:lstStyle/>
          <a:p>
            <a:pPr>
              <a:lnSpc>
                <a:spcPts val="228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/>
                <a:ea typeface="Open Sans"/>
                <a:cs typeface="Arial Narrow" panose="020B0606020202030204" pitchFamily="34" charset="0"/>
              </a:rPr>
              <a:t>Power Connection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/>
              <a:ea typeface="Open Sans"/>
              <a:cs typeface="Arial Narrow" panose="020B0606020202030204" pitchFamily="34" charset="0"/>
            </a:endParaRPr>
          </a:p>
        </p:txBody>
      </p:sp>
      <p:sp>
        <p:nvSpPr>
          <p:cNvPr id="35" name="Text 3"/>
          <p:cNvSpPr/>
          <p:nvPr/>
        </p:nvSpPr>
        <p:spPr>
          <a:xfrm>
            <a:off x="1249316" y="3452844"/>
            <a:ext cx="6635124" cy="421412"/>
          </a:xfrm>
          <a:prstGeom prst="rect">
            <a:avLst/>
          </a:prstGeom>
          <a:noFill/>
        </p:spPr>
        <p:txBody>
          <a:bodyPr wrap="none" lIns="76200" tIns="38100" rIns="76200" bIns="38100" rtlCol="0" anchor="t"/>
          <a:lstStyle/>
          <a:p>
            <a:pPr>
              <a:lnSpc>
                <a:spcPts val="228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/>
                <a:ea typeface="Open Sans"/>
              </a:rPr>
              <a:t>Water Supply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/>
              <a:ea typeface="Open Sans"/>
            </a:endParaRPr>
          </a:p>
        </p:txBody>
      </p:sp>
      <p:sp>
        <p:nvSpPr>
          <p:cNvPr id="36" name="Text 3"/>
          <p:cNvSpPr/>
          <p:nvPr/>
        </p:nvSpPr>
        <p:spPr>
          <a:xfrm>
            <a:off x="1930482" y="5051908"/>
            <a:ext cx="6946232" cy="421411"/>
          </a:xfrm>
          <a:prstGeom prst="rect">
            <a:avLst/>
          </a:prstGeom>
          <a:noFill/>
        </p:spPr>
        <p:txBody>
          <a:bodyPr wrap="none" lIns="76200" tIns="38100" rIns="76200" bIns="38100" rtlCol="0" anchor="t"/>
          <a:lstStyle/>
          <a:p>
            <a:pPr>
              <a:lnSpc>
                <a:spcPts val="228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/>
                <a:ea typeface="Open Sans"/>
              </a:rPr>
              <a:t>Captive Power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/>
              <a:ea typeface="Open Sans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8726293" y="2837565"/>
            <a:ext cx="3439243" cy="3640772"/>
          </a:xfrm>
          <a:custGeom>
            <a:avLst/>
            <a:gdLst>
              <a:gd name="connsiteX0" fmla="*/ 2743200 w 2743200"/>
              <a:gd name="connsiteY0" fmla="*/ 0 h 2900243"/>
              <a:gd name="connsiteX1" fmla="*/ 406964 w 2743200"/>
              <a:gd name="connsiteY1" fmla="*/ 0 h 2900243"/>
              <a:gd name="connsiteX2" fmla="*/ 405397 w 2743200"/>
              <a:gd name="connsiteY2" fmla="*/ 1720 h 2900243"/>
              <a:gd name="connsiteX3" fmla="*/ 0 w 2743200"/>
              <a:gd name="connsiteY3" fmla="*/ 1128630 h 2900243"/>
              <a:gd name="connsiteX4" fmla="*/ 1775320 w 2743200"/>
              <a:gd name="connsiteY4" fmla="*/ 2900243 h 2900243"/>
              <a:gd name="connsiteX5" fmla="*/ 2621543 w 2743200"/>
              <a:gd name="connsiteY5" fmla="*/ 2686419 h 2900243"/>
              <a:gd name="connsiteX6" fmla="*/ 2743200 w 2743200"/>
              <a:gd name="connsiteY6" fmla="*/ 2612665 h 2900243"/>
              <a:gd name="connsiteX7" fmla="*/ 2743200 w 2743200"/>
              <a:gd name="connsiteY7" fmla="*/ 0 h 290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43200" h="2900243">
                <a:moveTo>
                  <a:pt x="2743200" y="0"/>
                </a:moveTo>
                <a:lnTo>
                  <a:pt x="406964" y="0"/>
                </a:lnTo>
                <a:lnTo>
                  <a:pt x="405397" y="1720"/>
                </a:lnTo>
                <a:cubicBezTo>
                  <a:pt x="152137" y="307959"/>
                  <a:pt x="0" y="700565"/>
                  <a:pt x="0" y="1128630"/>
                </a:cubicBezTo>
                <a:cubicBezTo>
                  <a:pt x="0" y="2107065"/>
                  <a:pt x="794838" y="2900243"/>
                  <a:pt x="1775320" y="2900243"/>
                </a:cubicBezTo>
                <a:cubicBezTo>
                  <a:pt x="2081721" y="2900243"/>
                  <a:pt x="2369992" y="2822784"/>
                  <a:pt x="2621543" y="2686419"/>
                </a:cubicBezTo>
                <a:lnTo>
                  <a:pt x="2743200" y="2612665"/>
                </a:lnTo>
                <a:lnTo>
                  <a:pt x="2743200" y="0"/>
                </a:lnTo>
                <a:close/>
              </a:path>
            </a:pathLst>
          </a:custGeom>
          <a:solidFill>
            <a:srgbClr val="E4E4ED"/>
          </a:solidFill>
        </p:spPr>
        <p:txBody>
          <a:bodyPr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</p:txBody>
      </p:sp>
      <p:sp>
        <p:nvSpPr>
          <p:cNvPr id="19" name="Oval 18"/>
          <p:cNvSpPr/>
          <p:nvPr/>
        </p:nvSpPr>
        <p:spPr>
          <a:xfrm>
            <a:off x="9034650" y="5416058"/>
            <a:ext cx="566736" cy="57313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>
              <a:defRPr/>
            </a:pPr>
            <a:endParaRPr lang="en-IN" sz="1500" kern="0" dirty="0">
              <a:solidFill>
                <a:prstClr val="white"/>
              </a:solidFill>
              <a:latin typeface="Abel" panose="02000506030000020004"/>
            </a:endParaRPr>
          </a:p>
        </p:txBody>
      </p:sp>
      <p:pic>
        <p:nvPicPr>
          <p:cNvPr id="2" name="Picture 1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7149" y="1575418"/>
            <a:ext cx="3704917" cy="3709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617973" y="418129"/>
            <a:ext cx="10970647" cy="1157288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5"/>
              </a:lnSpc>
            </a:pPr>
            <a:r>
              <a:rPr lang="en-US" sz="3665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Getting 3M's Right: Men, Machinery, Materials</a:t>
            </a:r>
            <a:endParaRPr lang="en-US" sz="3665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119" y="5232657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Ensuring proper procurement and inventory management for essential materials, balancing cash flow and production needs.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pic>
        <p:nvPicPr>
          <p:cNvPr id="22" name="Picture 21" descr="A black background with a black square&#10;&#10;Description automatically generated with medium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57181">
            <a:off x="6460752" y="4740321"/>
            <a:ext cx="5675152" cy="148404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14119" y="2945388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Strategically plan the induction of personnel based on production needs, and ensure availability before machinery installation.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4118" y="1966016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Manpower Planning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46761" y="2926726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Importance of choosing and ordering the right machinery, including consultation with experts and dealers/suppliers.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30568" y="1966016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Machinery Selection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118" y="4343067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Materials Management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17" name="Text 2"/>
          <p:cNvSpPr/>
          <p:nvPr/>
        </p:nvSpPr>
        <p:spPr>
          <a:xfrm>
            <a:off x="617975" y="418129"/>
            <a:ext cx="10970646" cy="1157288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5"/>
              </a:lnSpc>
            </a:pPr>
            <a:r>
              <a:rPr lang="en-US" sz="3665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Compliance with Regulations</a:t>
            </a:r>
            <a:endParaRPr lang="en-US" sz="3665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8" name="Text 3"/>
          <p:cNvSpPr/>
          <p:nvPr/>
        </p:nvSpPr>
        <p:spPr>
          <a:xfrm>
            <a:off x="894659" y="1585640"/>
            <a:ext cx="6204150" cy="339740"/>
          </a:xfrm>
          <a:prstGeom prst="rect">
            <a:avLst/>
          </a:prstGeom>
          <a:noFill/>
        </p:spPr>
        <p:txBody>
          <a:bodyPr wrap="non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80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6020202030204"/>
                <a:ea typeface="Open Sans"/>
                <a:cs typeface="Arial Narrow" panose="020B0606020202030204" pitchFamily="34" charset="0"/>
              </a:rPr>
              <a:t>Licensing Exemption</a:t>
            </a:r>
            <a:endParaRPr lang="en-US" sz="2000" b="1" dirty="0">
              <a:solidFill>
                <a:srgbClr val="3F3F3F"/>
              </a:solidFill>
              <a:latin typeface="Arial Narrow" panose="020B0606020202030204"/>
              <a:ea typeface="Open Sans"/>
              <a:cs typeface="Arial Narrow" panose="020B0606020202030204" pitchFamily="34" charset="0"/>
            </a:endParaRPr>
          </a:p>
        </p:txBody>
      </p:sp>
      <p:sp>
        <p:nvSpPr>
          <p:cNvPr id="19" name="Text 4"/>
          <p:cNvSpPr/>
          <p:nvPr/>
        </p:nvSpPr>
        <p:spPr>
          <a:xfrm>
            <a:off x="894661" y="2146434"/>
            <a:ext cx="4790829" cy="1480840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/>
                <a:ea typeface="Open Sans"/>
                <a:cs typeface="Arial" panose="020B0604020202020204"/>
              </a:rPr>
              <a:t>Understand the licensing exemptions, locational restrictions, and zoning requirements for MSME units.</a:t>
            </a:r>
            <a:endParaRPr lang="en-US" sz="1500" dirty="0">
              <a:solidFill>
                <a:srgbClr val="3F3F3F"/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22" name="Freeform: Shape 10"/>
          <p:cNvSpPr/>
          <p:nvPr/>
        </p:nvSpPr>
        <p:spPr>
          <a:xfrm flipV="1">
            <a:off x="7098809" y="1921258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972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3" name="Freeform: Shape 10"/>
          <p:cNvSpPr/>
          <p:nvPr/>
        </p:nvSpPr>
        <p:spPr>
          <a:xfrm flipH="1">
            <a:off x="10506954" y="3723387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60123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4" name="Text 4"/>
          <p:cNvSpPr/>
          <p:nvPr/>
        </p:nvSpPr>
        <p:spPr>
          <a:xfrm>
            <a:off x="863093" y="5750081"/>
            <a:ext cx="6400488" cy="1480840"/>
          </a:xfrm>
          <a:prstGeom prst="rect">
            <a:avLst/>
          </a:prstGeom>
          <a:noFill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Understand the process of obtaining tax, environmental, and product-specific approvals for the MSME unit.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 3"/>
          <p:cNvSpPr/>
          <p:nvPr/>
        </p:nvSpPr>
        <p:spPr>
          <a:xfrm>
            <a:off x="1891717" y="3358484"/>
            <a:ext cx="5106384" cy="369758"/>
          </a:xfrm>
          <a:prstGeom prst="rect">
            <a:avLst/>
          </a:prstGeom>
          <a:noFill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80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Regulatory Compliance</a:t>
            </a:r>
            <a:endParaRPr lang="en-US" sz="2000" b="1" dirty="0">
              <a:solidFill>
                <a:srgbClr val="3F3F3F"/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27" name="Text 4"/>
          <p:cNvSpPr/>
          <p:nvPr/>
        </p:nvSpPr>
        <p:spPr>
          <a:xfrm>
            <a:off x="1891717" y="3919278"/>
            <a:ext cx="4790829" cy="1480840"/>
          </a:xfrm>
          <a:prstGeom prst="rect">
            <a:avLst/>
          </a:prstGeom>
          <a:noFill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Ensure compliance with statutory and administrative clearances, value consideration, and non-affiliation requirements.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 3"/>
          <p:cNvSpPr/>
          <p:nvPr/>
        </p:nvSpPr>
        <p:spPr>
          <a:xfrm>
            <a:off x="863092" y="5189287"/>
            <a:ext cx="6135009" cy="369758"/>
          </a:xfrm>
          <a:prstGeom prst="rect">
            <a:avLst/>
          </a:prstGeom>
          <a:noFill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80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Taxation and Clearances</a:t>
            </a:r>
            <a:endParaRPr lang="en-US" sz="2000" b="1" dirty="0">
              <a:solidFill>
                <a:srgbClr val="3F3F3F"/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1449" y="1646537"/>
            <a:ext cx="4123824" cy="4234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617973" y="418129"/>
            <a:ext cx="10961317" cy="1157288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5"/>
              </a:lnSpc>
            </a:pPr>
            <a:r>
              <a:rPr lang="en-US" sz="3665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Conclusion</a:t>
            </a:r>
            <a:endParaRPr lang="en-US" sz="3665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619" y="3121132"/>
            <a:ext cx="3575693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Reflect on the comprehensive process of establishing an MSME unit and the potential for entrepreneurial success.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340" y="1847529"/>
            <a:ext cx="357985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Success Journey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619" y="5642156"/>
            <a:ext cx="7417656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Discuss the future growth prospects and implications of initiating an MSME unit within the regulatory framework.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40" y="4775522"/>
            <a:ext cx="357985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Future Perspectives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4122" y="3121132"/>
            <a:ext cx="3575693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Highlight the significance of empowering small businesses through strategic planning and compliance.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8843" y="1847529"/>
            <a:ext cx="357985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Empowering Entrepreneurs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pic>
        <p:nvPicPr>
          <p:cNvPr id="26" name="Picture Placeholder 15" descr="A hand holding a red and white shir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49035" y="168764"/>
            <a:ext cx="6260821" cy="5901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17" name="Text 2"/>
          <p:cNvSpPr/>
          <p:nvPr/>
        </p:nvSpPr>
        <p:spPr>
          <a:xfrm>
            <a:off x="617975" y="418129"/>
            <a:ext cx="10970646" cy="1157288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5"/>
              </a:lnSpc>
            </a:pPr>
            <a:r>
              <a:rPr lang="en-US" sz="3665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Identifying the Opportunity</a:t>
            </a:r>
            <a:endParaRPr lang="en-US" sz="3665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8" name="Text 3"/>
          <p:cNvSpPr/>
          <p:nvPr/>
        </p:nvSpPr>
        <p:spPr>
          <a:xfrm>
            <a:off x="894659" y="1585640"/>
            <a:ext cx="6204150" cy="339740"/>
          </a:xfrm>
          <a:prstGeom prst="rect">
            <a:avLst/>
          </a:prstGeom>
          <a:noFill/>
        </p:spPr>
        <p:txBody>
          <a:bodyPr wrap="non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80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6020202030204"/>
                <a:ea typeface="Open Sans"/>
                <a:cs typeface="Arial Narrow" panose="020B0606020202030204" pitchFamily="34" charset="0"/>
              </a:rPr>
              <a:t>Motivated Idea</a:t>
            </a:r>
            <a:endParaRPr lang="en-US" sz="2000" b="1" dirty="0">
              <a:solidFill>
                <a:srgbClr val="3F3F3F"/>
              </a:solidFill>
              <a:latin typeface="Arial Narrow" panose="020B0606020202030204"/>
              <a:ea typeface="Open Sans"/>
              <a:cs typeface="Arial Narrow" panose="020B0606020202030204" pitchFamily="34" charset="0"/>
            </a:endParaRPr>
          </a:p>
        </p:txBody>
      </p:sp>
      <p:sp>
        <p:nvSpPr>
          <p:cNvPr id="19" name="Text 4"/>
          <p:cNvSpPr/>
          <p:nvPr/>
        </p:nvSpPr>
        <p:spPr>
          <a:xfrm>
            <a:off x="894661" y="2146434"/>
            <a:ext cx="4790829" cy="1480840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/>
                <a:ea typeface="Open Sans"/>
                <a:cs typeface="Arial" panose="020B0604020202020204"/>
              </a:rPr>
              <a:t>The opportunity must align with personal motivation and be a viable business proposition in the local area.</a:t>
            </a:r>
            <a:endParaRPr lang="en-US" sz="1500" dirty="0">
              <a:solidFill>
                <a:srgbClr val="3F3F3F"/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22" name="Freeform: Shape 10"/>
          <p:cNvSpPr/>
          <p:nvPr/>
        </p:nvSpPr>
        <p:spPr>
          <a:xfrm flipV="1">
            <a:off x="7098809" y="1921258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972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3" name="Freeform: Shape 10"/>
          <p:cNvSpPr/>
          <p:nvPr/>
        </p:nvSpPr>
        <p:spPr>
          <a:xfrm flipH="1">
            <a:off x="10506954" y="3723387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60123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4" name="Text 4"/>
          <p:cNvSpPr/>
          <p:nvPr/>
        </p:nvSpPr>
        <p:spPr>
          <a:xfrm>
            <a:off x="863093" y="5750081"/>
            <a:ext cx="6400488" cy="1480840"/>
          </a:xfrm>
          <a:prstGeom prst="rect">
            <a:avLst/>
          </a:prstGeom>
          <a:noFill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Rely on professional consultation and competition analysis to validate the sunrise industry potential.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 3"/>
          <p:cNvSpPr/>
          <p:nvPr/>
        </p:nvSpPr>
        <p:spPr>
          <a:xfrm>
            <a:off x="1891717" y="3358484"/>
            <a:ext cx="5106384" cy="369758"/>
          </a:xfrm>
          <a:prstGeom prst="rect">
            <a:avLst/>
          </a:prstGeom>
          <a:noFill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80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Basic Market Research</a:t>
            </a:r>
            <a:endParaRPr lang="en-US" sz="2000" b="1" dirty="0">
              <a:solidFill>
                <a:srgbClr val="3F3F3F"/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27" name="Text 4"/>
          <p:cNvSpPr/>
          <p:nvPr/>
        </p:nvSpPr>
        <p:spPr>
          <a:xfrm>
            <a:off x="1891717" y="3919278"/>
            <a:ext cx="4790829" cy="1480840"/>
          </a:xfrm>
          <a:prstGeom prst="rect">
            <a:avLst/>
          </a:prstGeom>
          <a:noFill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Conduct initial market research to assess the needs of the clientele and test the idea at the marketplace.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 3"/>
          <p:cNvSpPr/>
          <p:nvPr/>
        </p:nvSpPr>
        <p:spPr>
          <a:xfrm>
            <a:off x="863092" y="5189287"/>
            <a:ext cx="6135009" cy="369758"/>
          </a:xfrm>
          <a:prstGeom prst="rect">
            <a:avLst/>
          </a:prstGeom>
          <a:noFill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80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Consulting Experts</a:t>
            </a:r>
            <a:endParaRPr lang="en-US" sz="2000" b="1" dirty="0">
              <a:solidFill>
                <a:srgbClr val="3F3F3F"/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7231449" y="1646537"/>
            <a:ext cx="4123824" cy="4234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617974" y="418129"/>
            <a:ext cx="10961316" cy="1157288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5"/>
              </a:lnSpc>
            </a:pPr>
            <a:r>
              <a:rPr lang="en-US" sz="3665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Making a Product Choice</a:t>
            </a:r>
            <a:endParaRPr lang="en-US" sz="3665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140" y="5410012"/>
            <a:ext cx="3703019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Consider product line, branding, packaging, warranties, and after-sales service.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8017" y="5410012"/>
            <a:ext cx="3548484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Gather market information to avoid products with excessive competition and identify those with export potential.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7974" y="4328491"/>
            <a:ext cx="363018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Factors for Choice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56359" y="5410012"/>
            <a:ext cx="37030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Evaluate special requirements, adaptation, WTO conditions, and development of export-product portfolio.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48159" y="4328491"/>
            <a:ext cx="369568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Market Information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43843" y="4328491"/>
            <a:ext cx="370301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Export Potential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76018" y="1569866"/>
            <a:ext cx="2292517" cy="229251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4882750" y="1569866"/>
            <a:ext cx="2292517" cy="229251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8689482" y="1569866"/>
            <a:ext cx="2292517" cy="2292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617974" y="418129"/>
            <a:ext cx="10970646" cy="1157288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5"/>
              </a:lnSpc>
            </a:pPr>
            <a:r>
              <a:rPr lang="en-US" sz="3665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Export Potential Considerations</a:t>
            </a:r>
            <a:endParaRPr lang="en-US" sz="3665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245" y="3674840"/>
            <a:ext cx="3703019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Assess external demand conditions, internal supply capability, marketing complexity, and investment required.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43423" y="3664679"/>
            <a:ext cx="3548484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Utilize the analysis provided by Exim Bank based on supply capability, domestic environment, and export market attractiveness.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0245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Export-Product Portfolio Analysis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58738" y="3664679"/>
            <a:ext cx="3825661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Understand specific packaging needs as per country laws and adapt products for international trade agreements like WTO.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pic>
        <p:nvPicPr>
          <p:cNvPr id="53" name="Picture 52" descr="A black background with a black square&#10;&#10;Description automatically generated with medium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85" y="6123008"/>
            <a:ext cx="12292301" cy="5425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33264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Export-Import Bank Model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03004" y="2517564"/>
            <a:ext cx="329032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Special Packaging Requirements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42333" y="1263056"/>
            <a:ext cx="6858000" cy="57864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555"/>
              </a:lnSpc>
            </a:pPr>
            <a:r>
              <a:rPr lang="en-US" sz="364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Special Packaging and Adaptations</a:t>
            </a:r>
            <a:endParaRPr lang="en-US" sz="3645" dirty="0"/>
          </a:p>
        </p:txBody>
      </p:sp>
      <p:sp>
        <p:nvSpPr>
          <p:cNvPr id="6" name="Shape 3"/>
          <p:cNvSpPr/>
          <p:nvPr/>
        </p:nvSpPr>
        <p:spPr>
          <a:xfrm>
            <a:off x="3742333" y="226407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99793" y="2298799"/>
            <a:ext cx="101600" cy="34706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735"/>
              </a:lnSpc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4344094" y="2327672"/>
            <a:ext cx="1851620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80"/>
              </a:lnSpc>
            </a:pPr>
            <a:r>
              <a:rPr lang="en-US" sz="182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Export Packaging</a:t>
            </a:r>
            <a:endParaRPr lang="en-US" sz="1820" dirty="0"/>
          </a:p>
        </p:txBody>
      </p:sp>
      <p:sp>
        <p:nvSpPr>
          <p:cNvPr id="9" name="Text 6"/>
          <p:cNvSpPr/>
          <p:nvPr/>
        </p:nvSpPr>
        <p:spPr>
          <a:xfrm>
            <a:off x="4344095" y="2728019"/>
            <a:ext cx="3183334" cy="14808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0"/>
              </a:lnSpc>
            </a:pPr>
            <a:r>
              <a:rPr lang="en-US" sz="146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 packaging requirements for exports must comply with the laws of the destination country. For instance, wooden-packaging cannot be used when exporting to Australia.</a:t>
            </a:r>
            <a:endParaRPr lang="en-US" sz="1460" dirty="0"/>
          </a:p>
        </p:txBody>
      </p:sp>
      <p:sp>
        <p:nvSpPr>
          <p:cNvPr id="10" name="Shape 7"/>
          <p:cNvSpPr/>
          <p:nvPr/>
        </p:nvSpPr>
        <p:spPr>
          <a:xfrm>
            <a:off x="7712571" y="226407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50982" y="2298799"/>
            <a:ext cx="139700" cy="34706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735"/>
              </a:lnSpc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314333" y="2327672"/>
            <a:ext cx="2032000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80"/>
              </a:lnSpc>
            </a:pPr>
            <a:r>
              <a:rPr lang="en-US" sz="182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Product Adaptations</a:t>
            </a:r>
            <a:endParaRPr lang="en-US" sz="1820" dirty="0"/>
          </a:p>
        </p:txBody>
      </p:sp>
      <p:sp>
        <p:nvSpPr>
          <p:cNvPr id="13" name="Text 10"/>
          <p:cNvSpPr/>
          <p:nvPr/>
        </p:nvSpPr>
        <p:spPr>
          <a:xfrm>
            <a:off x="8314333" y="2728019"/>
            <a:ext cx="3183334" cy="118467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0"/>
              </a:lnSpc>
            </a:pPr>
            <a:r>
              <a:rPr lang="en-US" sz="146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adaptations for specific countries include voltage supply for electric appliances and left-hand or right-hand drive for automobiles.</a:t>
            </a:r>
            <a:endParaRPr lang="en-US" sz="1460" dirty="0"/>
          </a:p>
        </p:txBody>
      </p:sp>
      <p:sp>
        <p:nvSpPr>
          <p:cNvPr id="14" name="Shape 11"/>
          <p:cNvSpPr/>
          <p:nvPr/>
        </p:nvSpPr>
        <p:spPr>
          <a:xfrm>
            <a:off x="3742333" y="453866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883918" y="4573389"/>
            <a:ext cx="133350" cy="34706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735"/>
              </a:lnSpc>
            </a:pPr>
            <a:r>
              <a:rPr lang="en-US" sz="21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4344094" y="4602262"/>
            <a:ext cx="1851620" cy="2893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280"/>
              </a:lnSpc>
            </a:pPr>
            <a:r>
              <a:rPr lang="en-US" sz="182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WTO Implications</a:t>
            </a:r>
            <a:endParaRPr lang="en-US" sz="1820" dirty="0"/>
          </a:p>
        </p:txBody>
      </p:sp>
      <p:sp>
        <p:nvSpPr>
          <p:cNvPr id="17" name="Text 14"/>
          <p:cNvSpPr/>
          <p:nvPr/>
        </p:nvSpPr>
        <p:spPr>
          <a:xfrm>
            <a:off x="4344094" y="5002610"/>
            <a:ext cx="7153573" cy="59233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330"/>
              </a:lnSpc>
            </a:pPr>
            <a:r>
              <a:rPr lang="en-US" sz="146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implications of various agreements within the WTO is crucial for product finalization and process technology choices.</a:t>
            </a:r>
            <a:endParaRPr lang="en-US" sz="146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EDE9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23145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378835" y="2940388"/>
            <a:ext cx="5453608" cy="1184672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/>
          <a:p>
            <a:pPr>
              <a:lnSpc>
                <a:spcPts val="2330"/>
              </a:lnSpc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Consider process technology's skill requirements, resource consumption, patents, environmental regulations, and adaptation to Indian conditions.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12" name="Text 5"/>
          <p:cNvSpPr/>
          <p:nvPr/>
        </p:nvSpPr>
        <p:spPr>
          <a:xfrm>
            <a:off x="4370637" y="4549896"/>
            <a:ext cx="5589442" cy="681980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/>
          <a:p>
            <a:pPr>
              <a:lnSpc>
                <a:spcPts val="2330"/>
              </a:lnSpc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Explore NSIC procedures, hire purchase of machinery, and value, earnest money, interest rates, and repayment terms.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13" name="Text 5"/>
          <p:cNvSpPr/>
          <p:nvPr/>
        </p:nvSpPr>
        <p:spPr>
          <a:xfrm>
            <a:off x="4380110" y="5737485"/>
            <a:ext cx="5650610" cy="1184672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/>
          <a:p>
            <a:pPr>
              <a:lnSpc>
                <a:spcPts val="2330"/>
              </a:lnSpc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Leverage National Schemes to procure machinery with long repayment periods and moderate interest rates.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34" name="Text 3"/>
          <p:cNvSpPr/>
          <p:nvPr/>
        </p:nvSpPr>
        <p:spPr>
          <a:xfrm>
            <a:off x="4369618" y="2411501"/>
            <a:ext cx="6946233" cy="431961"/>
          </a:xfrm>
          <a:prstGeom prst="rect">
            <a:avLst/>
          </a:prstGeom>
          <a:noFill/>
        </p:spPr>
        <p:txBody>
          <a:bodyPr wrap="none" lIns="76200" tIns="38100" rIns="76200" bIns="38100" rtlCol="0" anchor="t"/>
          <a:lstStyle/>
          <a:p>
            <a:pPr>
              <a:lnSpc>
                <a:spcPts val="228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/>
                <a:ea typeface="Open Sans"/>
                <a:cs typeface="Arial Narrow" panose="020B0606020202030204" pitchFamily="34" charset="0"/>
              </a:rPr>
              <a:t>Technology Import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/>
              <a:ea typeface="Open Sans"/>
              <a:cs typeface="Arial Narrow" panose="020B0606020202030204" pitchFamily="34" charset="0"/>
            </a:endParaRPr>
          </a:p>
        </p:txBody>
      </p:sp>
      <p:sp>
        <p:nvSpPr>
          <p:cNvPr id="35" name="Text 3"/>
          <p:cNvSpPr/>
          <p:nvPr/>
        </p:nvSpPr>
        <p:spPr>
          <a:xfrm>
            <a:off x="4385708" y="4047204"/>
            <a:ext cx="6635124" cy="421412"/>
          </a:xfrm>
          <a:prstGeom prst="rect">
            <a:avLst/>
          </a:prstGeom>
          <a:noFill/>
        </p:spPr>
        <p:txBody>
          <a:bodyPr wrap="none" lIns="76200" tIns="38100" rIns="76200" bIns="38100" rtlCol="0" anchor="t"/>
          <a:lstStyle/>
          <a:p>
            <a:pPr>
              <a:lnSpc>
                <a:spcPts val="228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/>
                <a:ea typeface="Open Sans"/>
              </a:rPr>
              <a:t>Machinery and Equipment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/>
              <a:ea typeface="Open Sans"/>
            </a:endParaRPr>
          </a:p>
        </p:txBody>
      </p:sp>
      <p:sp>
        <p:nvSpPr>
          <p:cNvPr id="36" name="Text 3"/>
          <p:cNvSpPr/>
          <p:nvPr/>
        </p:nvSpPr>
        <p:spPr>
          <a:xfrm>
            <a:off x="4381074" y="5381092"/>
            <a:ext cx="6946232" cy="421411"/>
          </a:xfrm>
          <a:prstGeom prst="rect">
            <a:avLst/>
          </a:prstGeom>
          <a:noFill/>
        </p:spPr>
        <p:txBody>
          <a:bodyPr wrap="none" lIns="76200" tIns="38100" rIns="76200" bIns="38100" rtlCol="0" anchor="t"/>
          <a:lstStyle/>
          <a:p>
            <a:pPr>
              <a:lnSpc>
                <a:spcPts val="228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/>
                <a:ea typeface="Open Sans"/>
              </a:rPr>
              <a:t>National Schemes for Machinery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/>
              <a:ea typeface="Open San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759562" y="6010418"/>
            <a:ext cx="566736" cy="57313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>
              <a:defRPr/>
            </a:pPr>
            <a:endParaRPr lang="en-IN" sz="1500" kern="0" dirty="0">
              <a:solidFill>
                <a:prstClr val="white"/>
              </a:solidFill>
              <a:latin typeface="Abel" panose="02000506030000020004"/>
            </a:endParaRPr>
          </a:p>
        </p:txBody>
      </p:sp>
      <p:sp>
        <p:nvSpPr>
          <p:cNvPr id="14" name="Text 2"/>
          <p:cNvSpPr/>
          <p:nvPr/>
        </p:nvSpPr>
        <p:spPr>
          <a:xfrm>
            <a:off x="-74271" y="4269105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Process Selection</a:t>
            </a:r>
            <a:endParaRPr lang="en-US" sz="43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617973" y="418129"/>
            <a:ext cx="10970647" cy="1157288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5"/>
              </a:lnSpc>
            </a:pPr>
            <a:r>
              <a:rPr lang="en-US" sz="3665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Arranging Finance</a:t>
            </a:r>
            <a:endParaRPr lang="en-US" sz="3665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119" y="5232657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Understand the detailed documentation and application process for financing through financial institutions and commercial banks.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pic>
        <p:nvPicPr>
          <p:cNvPr id="22" name="Picture 21" descr="A black background with a black square&#10;&#10;Description automatically generated with medium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57181">
            <a:off x="6460752" y="4740321"/>
            <a:ext cx="5675152" cy="148404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14119" y="2945388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Understand the various types of financial assistance for long-term, short-term, risk, and seed capital for MSME units.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4118" y="1966016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Monetary Support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46761" y="2926726"/>
            <a:ext cx="52311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Explore options for finance from commercial banks, SFCs, SIDBI, and venture capital funds, as well as the relevant documentation and application process.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30568" y="1966016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Financial Institutions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118" y="4343067"/>
            <a:ext cx="500226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Loan Application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17" name="Text 2"/>
          <p:cNvSpPr/>
          <p:nvPr/>
        </p:nvSpPr>
        <p:spPr>
          <a:xfrm>
            <a:off x="617975" y="418129"/>
            <a:ext cx="10970646" cy="1157288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5"/>
              </a:lnSpc>
            </a:pPr>
            <a:r>
              <a:rPr lang="en-US" sz="3665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Filing of Entrepreneurs Memorandum</a:t>
            </a:r>
            <a:endParaRPr lang="en-US" sz="3665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8" name="Text 3"/>
          <p:cNvSpPr/>
          <p:nvPr/>
        </p:nvSpPr>
        <p:spPr>
          <a:xfrm>
            <a:off x="894659" y="1585640"/>
            <a:ext cx="6204150" cy="339740"/>
          </a:xfrm>
          <a:prstGeom prst="rect">
            <a:avLst/>
          </a:prstGeom>
          <a:noFill/>
        </p:spPr>
        <p:txBody>
          <a:bodyPr wrap="non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80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6020202030204"/>
                <a:ea typeface="Open Sans"/>
                <a:cs typeface="Arial Narrow" panose="020B0606020202030204" pitchFamily="34" charset="0"/>
              </a:rPr>
              <a:t>Memorandum Filing</a:t>
            </a:r>
            <a:endParaRPr lang="en-US" sz="2000" b="1" dirty="0">
              <a:solidFill>
                <a:srgbClr val="3F3F3F"/>
              </a:solidFill>
              <a:latin typeface="Arial Narrow" panose="020B0606020202030204"/>
              <a:ea typeface="Open Sans"/>
              <a:cs typeface="Arial Narrow" panose="020B0606020202030204" pitchFamily="34" charset="0"/>
            </a:endParaRPr>
          </a:p>
        </p:txBody>
      </p:sp>
      <p:sp>
        <p:nvSpPr>
          <p:cNvPr id="19" name="Text 4"/>
          <p:cNvSpPr/>
          <p:nvPr/>
        </p:nvSpPr>
        <p:spPr>
          <a:xfrm>
            <a:off x="894661" y="2146434"/>
            <a:ext cx="4790829" cy="1480840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/>
                <a:ea typeface="Open Sans"/>
                <a:cs typeface="Arial" panose="020B0604020202020204"/>
              </a:rPr>
              <a:t>Understand the procedure and features of filing Entrepreneurs Memorandum for MSME units with the District Industries Centre.</a:t>
            </a:r>
            <a:endParaRPr lang="en-US" sz="1500" dirty="0">
              <a:solidFill>
                <a:srgbClr val="3F3F3F"/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22" name="Freeform: Shape 10"/>
          <p:cNvSpPr/>
          <p:nvPr/>
        </p:nvSpPr>
        <p:spPr>
          <a:xfrm flipV="1">
            <a:off x="7098809" y="1921258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972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3" name="Freeform: Shape 10"/>
          <p:cNvSpPr/>
          <p:nvPr/>
        </p:nvSpPr>
        <p:spPr>
          <a:xfrm flipH="1">
            <a:off x="10506954" y="3723387"/>
            <a:ext cx="980958" cy="1878104"/>
          </a:xfrm>
          <a:custGeom>
            <a:avLst/>
            <a:gdLst>
              <a:gd name="connsiteX0" fmla="*/ 61312 w 1675550"/>
              <a:gd name="connsiteY0" fmla="*/ 158041 h 2454393"/>
              <a:gd name="connsiteX1" fmla="*/ 113207 w 1675550"/>
              <a:gd name="connsiteY1" fmla="*/ 193130 h 2454393"/>
              <a:gd name="connsiteX2" fmla="*/ 114890 w 1675550"/>
              <a:gd name="connsiteY2" fmla="*/ 201632 h 2454393"/>
              <a:gd name="connsiteX3" fmla="*/ 118593 w 1675550"/>
              <a:gd name="connsiteY3" fmla="*/ 201340 h 2454393"/>
              <a:gd name="connsiteX4" fmla="*/ 1642486 w 1675550"/>
              <a:gd name="connsiteY4" fmla="*/ 2347567 h 2454393"/>
              <a:gd name="connsiteX5" fmla="*/ 1641918 w 1675550"/>
              <a:gd name="connsiteY5" fmla="*/ 2348857 h 2454393"/>
              <a:gd name="connsiteX6" fmla="*/ 1658040 w 1675550"/>
              <a:gd name="connsiteY6" fmla="*/ 2355339 h 2454393"/>
              <a:gd name="connsiteX7" fmla="*/ 1675550 w 1675550"/>
              <a:gd name="connsiteY7" fmla="*/ 2396368 h 2454393"/>
              <a:gd name="connsiteX8" fmla="*/ 1615768 w 1675550"/>
              <a:gd name="connsiteY8" fmla="*/ 2454393 h 2454393"/>
              <a:gd name="connsiteX9" fmla="*/ 1598530 w 1675550"/>
              <a:gd name="connsiteY9" fmla="*/ 2447463 h 2454393"/>
              <a:gd name="connsiteX10" fmla="*/ 1596320 w 1675550"/>
              <a:gd name="connsiteY10" fmla="*/ 2452485 h 2454393"/>
              <a:gd name="connsiteX11" fmla="*/ 4322 w 1675550"/>
              <a:gd name="connsiteY11" fmla="*/ 210339 h 2454393"/>
              <a:gd name="connsiteX12" fmla="*/ 6038 w 1675550"/>
              <a:gd name="connsiteY12" fmla="*/ 210204 h 2454393"/>
              <a:gd name="connsiteX13" fmla="*/ 9417 w 1675550"/>
              <a:gd name="connsiteY13" fmla="*/ 193130 h 2454393"/>
              <a:gd name="connsiteX14" fmla="*/ 61312 w 1675550"/>
              <a:gd name="connsiteY14" fmla="*/ 158041 h 2454393"/>
              <a:gd name="connsiteX15" fmla="*/ 62211 w 1675550"/>
              <a:gd name="connsiteY15" fmla="*/ 0 h 2454393"/>
              <a:gd name="connsiteX16" fmla="*/ 124422 w 1675550"/>
              <a:gd name="connsiteY16" fmla="*/ 60382 h 2454393"/>
              <a:gd name="connsiteX17" fmla="*/ 62211 w 1675550"/>
              <a:gd name="connsiteY17" fmla="*/ 120764 h 2454393"/>
              <a:gd name="connsiteX18" fmla="*/ 0 w 1675550"/>
              <a:gd name="connsiteY18" fmla="*/ 60382 h 2454393"/>
              <a:gd name="connsiteX19" fmla="*/ 62211 w 1675550"/>
              <a:gd name="connsiteY19" fmla="*/ 0 h 245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5550" h="2454393">
                <a:moveTo>
                  <a:pt x="61312" y="158041"/>
                </a:moveTo>
                <a:cubicBezTo>
                  <a:pt x="84641" y="158041"/>
                  <a:pt x="104657" y="172510"/>
                  <a:pt x="113207" y="193130"/>
                </a:cubicBezTo>
                <a:lnTo>
                  <a:pt x="114890" y="201632"/>
                </a:lnTo>
                <a:lnTo>
                  <a:pt x="118593" y="201340"/>
                </a:lnTo>
                <a:cubicBezTo>
                  <a:pt x="192724" y="1142733"/>
                  <a:pt x="778154" y="1967243"/>
                  <a:pt x="1642486" y="2347567"/>
                </a:cubicBezTo>
                <a:lnTo>
                  <a:pt x="1641918" y="2348857"/>
                </a:lnTo>
                <a:lnTo>
                  <a:pt x="1658040" y="2355339"/>
                </a:lnTo>
                <a:cubicBezTo>
                  <a:pt x="1668858" y="2365839"/>
                  <a:pt x="1675550" y="2380345"/>
                  <a:pt x="1675550" y="2396368"/>
                </a:cubicBezTo>
                <a:cubicBezTo>
                  <a:pt x="1675550" y="2428414"/>
                  <a:pt x="1648785" y="2454393"/>
                  <a:pt x="1615768" y="2454393"/>
                </a:cubicBezTo>
                <a:lnTo>
                  <a:pt x="1598530" y="2447463"/>
                </a:lnTo>
                <a:lnTo>
                  <a:pt x="1596320" y="2452485"/>
                </a:lnTo>
                <a:cubicBezTo>
                  <a:pt x="693359" y="2055164"/>
                  <a:pt x="81765" y="1193804"/>
                  <a:pt x="4322" y="210339"/>
                </a:cubicBezTo>
                <a:lnTo>
                  <a:pt x="6038" y="210204"/>
                </a:lnTo>
                <a:lnTo>
                  <a:pt x="9417" y="193130"/>
                </a:lnTo>
                <a:cubicBezTo>
                  <a:pt x="17967" y="172510"/>
                  <a:pt x="37984" y="158041"/>
                  <a:pt x="61312" y="158041"/>
                </a:cubicBezTo>
                <a:close/>
                <a:moveTo>
                  <a:pt x="62211" y="0"/>
                </a:moveTo>
                <a:cubicBezTo>
                  <a:pt x="96569" y="0"/>
                  <a:pt x="124422" y="27034"/>
                  <a:pt x="124422" y="60382"/>
                </a:cubicBezTo>
                <a:cubicBezTo>
                  <a:pt x="124422" y="93730"/>
                  <a:pt x="96569" y="120764"/>
                  <a:pt x="62211" y="120764"/>
                </a:cubicBezTo>
                <a:cubicBezTo>
                  <a:pt x="27853" y="120764"/>
                  <a:pt x="0" y="93730"/>
                  <a:pt x="0" y="60382"/>
                </a:cubicBezTo>
                <a:cubicBezTo>
                  <a:pt x="0" y="27034"/>
                  <a:pt x="27853" y="0"/>
                  <a:pt x="622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60123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3F3F3F"/>
              </a:solidFill>
            </a:endParaRPr>
          </a:p>
        </p:txBody>
      </p:sp>
      <p:sp>
        <p:nvSpPr>
          <p:cNvPr id="24" name="Text 4"/>
          <p:cNvSpPr/>
          <p:nvPr/>
        </p:nvSpPr>
        <p:spPr>
          <a:xfrm>
            <a:off x="863093" y="5750081"/>
            <a:ext cx="6400488" cy="1480840"/>
          </a:xfrm>
          <a:prstGeom prst="rect">
            <a:avLst/>
          </a:prstGeom>
          <a:noFill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Fulfill all necessary requirements and comply with the regulations for successful registration and filing of the Entrepreneurs Memorandum.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 3"/>
          <p:cNvSpPr/>
          <p:nvPr/>
        </p:nvSpPr>
        <p:spPr>
          <a:xfrm>
            <a:off x="1891717" y="3358484"/>
            <a:ext cx="5106384" cy="369758"/>
          </a:xfrm>
          <a:prstGeom prst="rect">
            <a:avLst/>
          </a:prstGeom>
          <a:noFill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80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Procedure Overview</a:t>
            </a:r>
            <a:endParaRPr lang="en-US" sz="2000" b="1" dirty="0">
              <a:solidFill>
                <a:srgbClr val="3F3F3F"/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27" name="Text 4"/>
          <p:cNvSpPr/>
          <p:nvPr/>
        </p:nvSpPr>
        <p:spPr>
          <a:xfrm>
            <a:off x="1891717" y="3919278"/>
            <a:ext cx="4790829" cy="1480840"/>
          </a:xfrm>
          <a:prstGeom prst="rect">
            <a:avLst/>
          </a:prstGeom>
          <a:noFill/>
        </p:spPr>
        <p:txBody>
          <a:bodyPr wrap="squar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0"/>
              </a:lnSpc>
            </a:pPr>
            <a:r>
              <a:rPr lang="en-US" sz="1500">
                <a:solidFill>
                  <a:srgbClr val="3F3F3F"/>
                </a:solidFill>
                <a:latin typeface="Arial" panose="020B0604020202020204" pitchFamily="34" charset="0"/>
                <a:ea typeface="Open Sans" pitchFamily="34" charset="-122"/>
                <a:cs typeface="Arial" panose="020B0604020202020204" pitchFamily="34" charset="0"/>
              </a:rPr>
              <a:t>Examine the processes involved in filing and maintaining the Entrepreneurs Memorandum for micro, small, and medium enterprises.</a:t>
            </a:r>
            <a:endParaRPr lang="en-US" sz="1500" dirty="0">
              <a:solidFill>
                <a:srgbClr val="3F3F3F"/>
              </a:solidFill>
              <a:latin typeface="Arial" panose="020B0604020202020204" pitchFamily="34" charset="0"/>
              <a:ea typeface="Open Sans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 3"/>
          <p:cNvSpPr/>
          <p:nvPr/>
        </p:nvSpPr>
        <p:spPr>
          <a:xfrm>
            <a:off x="863092" y="5189287"/>
            <a:ext cx="6135009" cy="369758"/>
          </a:xfrm>
          <a:prstGeom prst="rect">
            <a:avLst/>
          </a:prstGeom>
          <a:noFill/>
        </p:spPr>
        <p:txBody>
          <a:bodyPr wrap="none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80"/>
              </a:lnSpc>
            </a:pPr>
            <a:r>
              <a:rPr lang="en-US" sz="2000" b="1">
                <a:solidFill>
                  <a:srgbClr val="3F3F3F"/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Formalities and Compliance</a:t>
            </a:r>
            <a:endParaRPr lang="en-US" sz="2000" b="1" dirty="0">
              <a:solidFill>
                <a:srgbClr val="3F3F3F"/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pic>
        <p:nvPicPr>
          <p:cNvPr id="2" name="Picture 1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1449" y="1646537"/>
            <a:ext cx="4123824" cy="4234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&#10;&#10;Description automatically generated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2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617974" y="418129"/>
            <a:ext cx="10961316" cy="1157288"/>
          </a:xfrm>
          <a:prstGeom prst="rect">
            <a:avLst/>
          </a:prstGeom>
          <a:noFill/>
        </p:spPr>
        <p:txBody>
          <a:bodyPr wrap="square" lIns="76200" tIns="38100" rIns="76200" bIns="38100" rtlCol="0" anchor="t"/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55"/>
              </a:lnSpc>
            </a:pPr>
            <a:r>
              <a:rPr lang="en-US" sz="3665" b="1">
                <a:solidFill>
                  <a:srgbClr val="3F3F3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NSIC Procedures for Hire Purchase of Machinery</a:t>
            </a:r>
            <a:endParaRPr lang="en-US" sz="3665" b="1" dirty="0">
              <a:solidFill>
                <a:srgbClr val="3F3F3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140" y="5410012"/>
            <a:ext cx="3703019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Understand the step-by-step procedures for applying and obtaining machinery through hire purchase from the NSIC.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8017" y="5410012"/>
            <a:ext cx="3548484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Learn about the evaluation process, decision committees, and instructions for hiring and purchasing machinery through NSIC.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7974" y="4328491"/>
            <a:ext cx="3630185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Application Process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56359" y="5410012"/>
            <a:ext cx="3703020" cy="341953"/>
          </a:xfrm>
          <a:prstGeom prst="rect">
            <a:avLst/>
          </a:prstGeom>
          <a:noFill/>
        </p:spPr>
        <p:txBody>
          <a:bodyPr wrap="square" lIns="76200" tIns="38100" rIns="76200" bIns="38100" rtlCol="0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30"/>
              </a:lnSpc>
            </a:pPr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Open Sans"/>
                <a:cs typeface="Arial" panose="020B0604020202020204"/>
              </a:rPr>
              <a:t>Examine the value of machinery, earnest money, administrative charges, and repayment terms for hired machinery.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Open Sans"/>
              <a:cs typeface="Arial" panose="020B060402020202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48159" y="4328491"/>
            <a:ext cx="369568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Application Evaluation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43843" y="4328491"/>
            <a:ext cx="370301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Open Sans" pitchFamily="34" charset="-122"/>
                <a:cs typeface="Arial Narrow" panose="020B0606020202030204" pitchFamily="34" charset="0"/>
              </a:rPr>
              <a:t>Value and Repayment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Open Sans" pitchFamily="34" charset="-122"/>
              <a:cs typeface="Arial Narrow" panose="020B060602020203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018" y="1569866"/>
            <a:ext cx="2292517" cy="229251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2750" y="1569866"/>
            <a:ext cx="2292517" cy="229251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9482" y="1569866"/>
            <a:ext cx="2292517" cy="2292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5710</Words>
  <Application>WPS Presentation</Application>
  <PresentationFormat>Widescreen</PresentationFormat>
  <Paragraphs>190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14</vt:i4>
      </vt:variant>
    </vt:vector>
  </HeadingPairs>
  <TitlesOfParts>
    <vt:vector size="42" baseType="lpstr">
      <vt:lpstr>Arial</vt:lpstr>
      <vt:lpstr>SimSun</vt:lpstr>
      <vt:lpstr>Wingdings</vt:lpstr>
      <vt:lpstr>MV Boli</vt:lpstr>
      <vt:lpstr>Arial Narrow</vt:lpstr>
      <vt:lpstr>Open Sans</vt:lpstr>
      <vt:lpstr>Segoe Print</vt:lpstr>
      <vt:lpstr>Arial Narrow</vt:lpstr>
      <vt:lpstr>Arial</vt:lpstr>
      <vt:lpstr>Open Sans</vt:lpstr>
      <vt:lpstr>Crimson Pro</vt:lpstr>
      <vt:lpstr>Crimson Pro</vt:lpstr>
      <vt:lpstr>Crimson Pro</vt:lpstr>
      <vt:lpstr>Open Sans</vt:lpstr>
      <vt:lpstr>Open Sans</vt:lpstr>
      <vt:lpstr>Abel</vt:lpstr>
      <vt:lpstr>Microsoft YaHei</vt:lpstr>
      <vt:lpstr>Arial Unicode MS</vt:lpstr>
      <vt:lpstr>Calibri Light</vt:lpstr>
      <vt:lpstr>Calibri</vt:lpstr>
      <vt:lpstr>MingLiU-ExtB</vt:lpstr>
      <vt:lpstr>Yu Gothic UI</vt:lpstr>
      <vt:lpstr>Office Theme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Ruchita Lodaliya</dc:creator>
  <cp:lastModifiedBy>Dell</cp:lastModifiedBy>
  <cp:revision>4</cp:revision>
  <dcterms:created xsi:type="dcterms:W3CDTF">2024-01-24T08:32:00Z</dcterms:created>
  <dcterms:modified xsi:type="dcterms:W3CDTF">2024-03-19T01:09:26Z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48D4B14E96CA4B6097E94B571DA90EA4_12</vt:lpwstr>
  </property>
  <property fmtid="{D5CDD505-2E9C-101B-9397-08002B2CF9AE}" pid="3" name="KSOProductBuildVer">
    <vt:lpwstr>1033-12.2.0.13472</vt:lpwstr>
  </property>
</Properties>
</file>